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58" r:id="rId3"/>
    <p:sldId id="301" r:id="rId4"/>
    <p:sldId id="364" r:id="rId5"/>
    <p:sldId id="363" r:id="rId6"/>
    <p:sldId id="365" r:id="rId7"/>
    <p:sldId id="368" r:id="rId8"/>
    <p:sldId id="273" r:id="rId9"/>
    <p:sldId id="266" r:id="rId10"/>
    <p:sldId id="366" r:id="rId11"/>
    <p:sldId id="271" r:id="rId12"/>
    <p:sldId id="367" r:id="rId13"/>
    <p:sldId id="269" r:id="rId14"/>
    <p:sldId id="265" r:id="rId15"/>
    <p:sldId id="260" r:id="rId16"/>
    <p:sldId id="262" r:id="rId17"/>
    <p:sldId id="270" r:id="rId18"/>
    <p:sldId id="272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958DD6-F275-4E25-B358-09C5CA27C256}" v="9" dt="2021-01-19T20:10:18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7057" autoAdjust="0"/>
  </p:normalViewPr>
  <p:slideViewPr>
    <p:cSldViewPr snapToGrid="0">
      <p:cViewPr varScale="1">
        <p:scale>
          <a:sx n="52" d="100"/>
          <a:sy n="52" d="100"/>
        </p:scale>
        <p:origin x="12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B6FEB8-0CF5-4F43-BA98-C86C0B35FF5D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D33D4-EE8C-49EC-8B2F-F2EB9C747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8336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ren.nl/cursus/professionele-vaardigheden/gesprekstechnieken/adviesgesprek.html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D33D4-EE8C-49EC-8B2F-F2EB9C74731B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1122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L Luisteren/S Samenvatten/D Doorvragen</a:t>
            </a:r>
          </a:p>
          <a:p>
            <a:r>
              <a:rPr lang="nl-NL" dirty="0"/>
              <a:t>Iedereen geeft wel eens advies. Is belangrijk in heel veel functies.</a:t>
            </a:r>
          </a:p>
          <a:p>
            <a:endParaRPr lang="nl-NL" dirty="0"/>
          </a:p>
          <a:p>
            <a:r>
              <a:rPr lang="nl-NL" dirty="0">
                <a:hlinkClick r:id="rId3"/>
              </a:rPr>
              <a:t>https://www.leren.nl/cursus/professionele-vaardigheden/gesprekstechnieken/adviesgesprek.html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D33D4-EE8C-49EC-8B2F-F2EB9C74731B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4402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D33D4-EE8C-49EC-8B2F-F2EB9C74731B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5924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2F9A408-8972-4429-AC22-D2C0E006C2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FED92B0-C426-4DFC-A672-FCE06BCED7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D080E04-53E3-420E-94F6-559935D6B7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FBC2EC5-FC63-4FF9-A210-F0D588507F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F8E5D6D-0351-41DB-AA22-8660FC012D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9BADBDE-7479-4EDD-AC31-D39EE59AB9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57025D8-B72E-4313-82A0-E7EC77F34A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7FC76C7-8394-47F0-A2CB-11D8C50618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1AAD60A-7082-42DC-B292-AD22399588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508B14A-6510-4611-B9B5-7EBF972A03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5751755-850F-44BB-9078-197F814231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E1DF141-CF05-4D7C-8E5E-33755FA0B1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 userDrawn="1"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463" y="5787319"/>
            <a:ext cx="6553213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0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F9D60137-178A-4357-AF9B-D2D074FB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C13E9-94E6-4DB9-8A4A-B66898C25A5A}" type="datetimeFigureOut">
              <a:rPr lang="nl-NL"/>
              <a:pPr>
                <a:defRPr/>
              </a:pPr>
              <a:t>18-3-2021</a:t>
            </a:fld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B23C2D89-1271-4AAC-8EBE-1A3E03398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7FA7AF8C-A212-43F1-8063-7EEA9813A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464B7-A9CE-431D-8C34-B13524244C4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22750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el, inhoud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2A340B2D-A0D9-4CDA-8215-B0D0B1761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F7868-57AC-4006-96E6-F3708D7607B2}" type="datetimeFigureOut">
              <a:rPr lang="nl-NL"/>
              <a:pPr>
                <a:defRPr/>
              </a:pPr>
              <a:t>18-3-2021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B3388D3B-4887-4D30-B517-EA1E93CE1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4F5E259C-62AC-41E9-A18D-E644C8880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902A8-8FD9-4835-B7C0-C206D16F427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8145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75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20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34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684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90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36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6120000" y="0"/>
            <a:ext cx="36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95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72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65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 userDrawn="1"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463" y="5787319"/>
            <a:ext cx="6553213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39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903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052000" y="1728000"/>
            <a:ext cx="7740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53846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36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E201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sgoon-my.sharepoint.com/personal/gkarssemeijer_zone_college/Documents/Zone%203&amp;9/adviseren%203.1/week%201/Beoordelingsformulier%20IO%203%20Niv.%203(2019.2020).xlsx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N5uRNNpGB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youtube.com/watch?v=vZw35VUBdzo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2000" y="3540034"/>
            <a:ext cx="7740000" cy="2539303"/>
          </a:xfrm>
        </p:spPr>
        <p:txBody>
          <a:bodyPr>
            <a:normAutofit fontScale="85000" lnSpcReduction="20000"/>
          </a:bodyPr>
          <a:lstStyle/>
          <a:p>
            <a:pPr indent="0">
              <a:buNone/>
            </a:pPr>
            <a:endParaRPr lang="nl-NL" dirty="0"/>
          </a:p>
          <a:p>
            <a:pPr indent="0">
              <a:buNone/>
            </a:pPr>
            <a:endParaRPr lang="nl-NL" dirty="0"/>
          </a:p>
          <a:p>
            <a:pPr indent="0">
              <a:buNone/>
            </a:pPr>
            <a:endParaRPr lang="nl-NL" dirty="0"/>
          </a:p>
          <a:p>
            <a:pPr indent="0">
              <a:buNone/>
            </a:pPr>
            <a:endParaRPr lang="nl-NL" dirty="0"/>
          </a:p>
          <a:p>
            <a:pPr indent="0" algn="ctr">
              <a:buNone/>
            </a:pPr>
            <a:r>
              <a:rPr lang="nl-NL" sz="4800" dirty="0">
                <a:solidFill>
                  <a:schemeClr val="accent2">
                    <a:lumMod val="75000"/>
                  </a:schemeClr>
                </a:solidFill>
              </a:rPr>
              <a:t>Adviseren</a:t>
            </a:r>
          </a:p>
          <a:p>
            <a:pPr indent="0" algn="ctr">
              <a:buNone/>
            </a:pPr>
            <a:r>
              <a:rPr lang="nl-NL" sz="4800" dirty="0">
                <a:solidFill>
                  <a:schemeClr val="accent2">
                    <a:lumMod val="75000"/>
                  </a:schemeClr>
                </a:solidFill>
              </a:rPr>
              <a:t>Les 2 </a:t>
            </a:r>
          </a:p>
          <a:p>
            <a:pPr indent="0" algn="ctr">
              <a:buNone/>
            </a:pPr>
            <a:r>
              <a:rPr lang="nl-NL" sz="4800" dirty="0">
                <a:solidFill>
                  <a:schemeClr val="bg1"/>
                </a:solidFill>
              </a:rPr>
              <a:t>dracht en geboorte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8F1513B-F489-423C-9CC0-0B965691D9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5500" y="1139610"/>
            <a:ext cx="4953000" cy="29241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2D6F5D8-96E3-4F37-B6E6-735539B83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1275" y="778663"/>
            <a:ext cx="28575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dvieseren over reptielen">
            <a:extLst>
              <a:ext uri="{FF2B5EF4-FFF2-40B4-BE49-F238E27FC236}">
                <a16:creationId xmlns:a16="http://schemas.microsoft.com/office/drawing/2014/main" id="{988FCABE-EFD2-4173-A635-0575659C5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500" y="4783269"/>
            <a:ext cx="4953000" cy="1680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pijlgifkikker advies">
            <a:extLst>
              <a:ext uri="{FF2B5EF4-FFF2-40B4-BE49-F238E27FC236}">
                <a16:creationId xmlns:a16="http://schemas.microsoft.com/office/drawing/2014/main" id="{6DEF2C72-A27A-4E88-84F9-DE2F711C2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70" y="5144450"/>
            <a:ext cx="2089267" cy="131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5431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27C00F7-F1BD-4520-BEA0-4B380026564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r>
              <a:rPr lang="nl-NL" altLang="nl-NL" sz="40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Oefening </a:t>
            </a:r>
          </a:p>
        </p:txBody>
      </p:sp>
      <p:sp>
        <p:nvSpPr>
          <p:cNvPr id="10243" name="Rectangle 4">
            <a:extLst>
              <a:ext uri="{FF2B5EF4-FFF2-40B4-BE49-F238E27FC236}">
                <a16:creationId xmlns:a16="http://schemas.microsoft.com/office/drawing/2014/main" id="{C3A39DB5-9CDF-42DE-9957-8883CF647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052514"/>
            <a:ext cx="72009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u="sng" dirty="0">
                <a:latin typeface="+mn-lt"/>
              </a:rPr>
              <a:t>Doel: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dirty="0">
                <a:latin typeface="+mn-lt"/>
              </a:rPr>
              <a:t>Oefenen in;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nl-NL" altLang="nl-NL" dirty="0">
                <a:latin typeface="+mn-lt"/>
              </a:rPr>
              <a:t>Luisteren en vragen stellen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nl-NL" altLang="nl-NL" dirty="0">
                <a:latin typeface="+mn-lt"/>
              </a:rPr>
              <a:t>Duidelijk aangeven wat je bedoeld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nl-NL" altLang="nl-NL" dirty="0">
                <a:latin typeface="+mn-lt"/>
              </a:rPr>
              <a:t>Nauwkeurige omschrijvingen geven</a:t>
            </a:r>
          </a:p>
        </p:txBody>
      </p:sp>
      <p:pic>
        <p:nvPicPr>
          <p:cNvPr id="10244" name="Picture 6" descr="vraagteken">
            <a:extLst>
              <a:ext uri="{FF2B5EF4-FFF2-40B4-BE49-F238E27FC236}">
                <a16:creationId xmlns:a16="http://schemas.microsoft.com/office/drawing/2014/main" id="{E01ABFFA-1AC0-47CA-BDE9-3FFCDC0B0B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4076701"/>
            <a:ext cx="2171700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ADDDB28C-E53E-4235-A1B8-12FFF32C4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04814"/>
            <a:ext cx="8496300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u="sng" dirty="0">
                <a:latin typeface="+mn-lt"/>
              </a:rPr>
              <a:t>Variant 1.</a:t>
            </a:r>
            <a:r>
              <a:rPr lang="nl-NL" altLang="nl-NL" dirty="0">
                <a:latin typeface="+mn-lt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dirty="0">
                <a:latin typeface="+mn-lt"/>
              </a:rPr>
              <a:t>Persoon A krijgt een voorbeeld tekening, persoon B ziet deze tekening niet. Persoon B maakt de tekening na, op basis van de omschrijving van persoon A. (met de rug tegen elkaar)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u="sng" dirty="0">
                <a:latin typeface="+mn-lt"/>
              </a:rPr>
              <a:t>Variant 2.</a:t>
            </a:r>
            <a:endParaRPr lang="nl-NL" altLang="nl-NL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dirty="0">
                <a:latin typeface="+mn-lt"/>
              </a:rPr>
              <a:t>Beide personen beginnen ieder met een blank vel papier. In onderling overleg probeert ieder dezelfde tekening te maken. Zonder te zien wat de ander tekent</a:t>
            </a:r>
            <a:endParaRPr lang="nl-NL" altLang="nl-NL" u="sng" dirty="0"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8A65817-2DFC-4831-94E2-73994E21C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196975"/>
            <a:ext cx="84963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nl-NL" altLang="nl-NL">
                <a:latin typeface="+mn-lt"/>
              </a:rPr>
              <a:t> Wat ging goed? Hoe kwam dat?</a:t>
            </a:r>
            <a:br>
              <a:rPr lang="nl-NL" altLang="nl-NL">
                <a:latin typeface="+mn-lt"/>
              </a:rPr>
            </a:br>
            <a:endParaRPr lang="nl-NL" altLang="nl-NL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nl-NL" altLang="nl-NL">
                <a:latin typeface="+mn-lt"/>
              </a:rPr>
              <a:t> Noem 1 positief aspect op van de ander en</a:t>
            </a:r>
            <a:br>
              <a:rPr lang="nl-NL" altLang="nl-NL">
                <a:latin typeface="+mn-lt"/>
              </a:rPr>
            </a:br>
            <a:r>
              <a:rPr lang="nl-NL" altLang="nl-NL">
                <a:latin typeface="+mn-lt"/>
              </a:rPr>
              <a:t>  1 positief aspect van jezelf</a:t>
            </a:r>
            <a:br>
              <a:rPr lang="nl-NL" altLang="nl-NL">
                <a:latin typeface="+mn-lt"/>
              </a:rPr>
            </a:br>
            <a:endParaRPr lang="nl-NL" altLang="nl-NL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nl-NL" altLang="nl-NL">
                <a:latin typeface="+mn-lt"/>
              </a:rPr>
              <a:t> Kun je dit toepassen in andere situaties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2EA7A71-8625-4097-891C-30C8609AA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Aanhoren en luisteren</a:t>
            </a:r>
          </a:p>
        </p:txBody>
      </p:sp>
      <p:pic>
        <p:nvPicPr>
          <p:cNvPr id="16387" name="Picture 5" descr="horen">
            <a:extLst>
              <a:ext uri="{FF2B5EF4-FFF2-40B4-BE49-F238E27FC236}">
                <a16:creationId xmlns:a16="http://schemas.microsoft.com/office/drawing/2014/main" id="{EDBB9B6C-C243-4A67-910D-7F5B1227F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4" y="1628775"/>
            <a:ext cx="6696075" cy="501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43CB907C-F9AB-4F5C-84ED-F87038FD1C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nl-NL" altLang="nl-NL" sz="2800" i="1" dirty="0"/>
          </a:p>
          <a:p>
            <a:pPr>
              <a:buFont typeface="Arial" panose="020B0604020202020204" pitchFamily="34" charset="0"/>
              <a:buNone/>
            </a:pPr>
            <a:endParaRPr lang="nl-NL" altLang="nl-NL" sz="2800" i="1" dirty="0"/>
          </a:p>
          <a:p>
            <a:pPr>
              <a:buFont typeface="Arial" panose="020B0604020202020204" pitchFamily="34" charset="0"/>
              <a:buNone/>
            </a:pPr>
            <a:endParaRPr lang="nl-NL" altLang="nl-NL" sz="2800" i="1" dirty="0"/>
          </a:p>
          <a:p>
            <a:pPr>
              <a:buFont typeface="Arial" panose="020B0604020202020204" pitchFamily="34" charset="0"/>
              <a:buNone/>
            </a:pPr>
            <a:endParaRPr lang="nl-NL" altLang="nl-NL" sz="2800" i="1" dirty="0"/>
          </a:p>
          <a:p>
            <a:pPr>
              <a:buFont typeface="Arial" panose="020B0604020202020204" pitchFamily="34" charset="0"/>
              <a:buNone/>
            </a:pPr>
            <a:endParaRPr lang="nl-NL" altLang="nl-NL" sz="2800" i="1" dirty="0"/>
          </a:p>
          <a:p>
            <a:endParaRPr lang="nl-NL" altLang="nl-NL" sz="2800" i="1" dirty="0"/>
          </a:p>
          <a:p>
            <a:endParaRPr lang="nl-NL" altLang="nl-NL" sz="2800" i="1" dirty="0"/>
          </a:p>
          <a:p>
            <a:r>
              <a:rPr lang="nl-NL" altLang="nl-NL" sz="2800" b="1" dirty="0"/>
              <a:t>Luisteren</a:t>
            </a:r>
          </a:p>
          <a:p>
            <a:r>
              <a:rPr lang="nl-NL" altLang="nl-NL" sz="2800" b="1" dirty="0"/>
              <a:t>Samenvatten</a:t>
            </a:r>
          </a:p>
          <a:p>
            <a:r>
              <a:rPr lang="nl-NL" altLang="nl-NL" sz="2800" b="1" dirty="0"/>
              <a:t>Doorvragen</a:t>
            </a:r>
          </a:p>
        </p:txBody>
      </p:sp>
      <p:pic>
        <p:nvPicPr>
          <p:cNvPr id="73732" name="Picture 4" descr="afbeelding4">
            <a:extLst>
              <a:ext uri="{FF2B5EF4-FFF2-40B4-BE49-F238E27FC236}">
                <a16:creationId xmlns:a16="http://schemas.microsoft.com/office/drawing/2014/main" id="{85154299-2A2C-4C85-B37E-0C13470EB2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504" y="778662"/>
            <a:ext cx="6913562" cy="340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Image result for decoderen communicatie">
            <a:extLst>
              <a:ext uri="{FF2B5EF4-FFF2-40B4-BE49-F238E27FC236}">
                <a16:creationId xmlns:a16="http://schemas.microsoft.com/office/drawing/2014/main" id="{69CDA942-80E1-4519-A34F-B8264333E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5910" y="4328932"/>
            <a:ext cx="3372089" cy="2529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784459B-93B3-482C-ACFC-3F4C6FBAB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 sz="40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LUISTEREN</a:t>
            </a:r>
            <a:endParaRPr lang="nl-NL" altLang="nl-NL" sz="400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F449498F-11AE-475C-8A58-26139342A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48446" y="1018573"/>
            <a:ext cx="5933954" cy="5107592"/>
          </a:xfrm>
        </p:spPr>
        <p:txBody>
          <a:bodyPr/>
          <a:lstStyle/>
          <a:p>
            <a:pPr eaLnBrk="1" hangingPunct="1"/>
            <a:r>
              <a:rPr lang="nl-NL" altLang="nl-NL" dirty="0"/>
              <a:t>Kijk de ander aan.</a:t>
            </a:r>
          </a:p>
          <a:p>
            <a:pPr eaLnBrk="1" hangingPunct="1"/>
            <a:endParaRPr lang="nl-NL" altLang="nl-NL" dirty="0"/>
          </a:p>
          <a:p>
            <a:pPr eaLnBrk="1" hangingPunct="1"/>
            <a:r>
              <a:rPr lang="nl-NL" altLang="nl-NL" dirty="0"/>
              <a:t>Toon interesse met en zonder woorden.</a:t>
            </a:r>
          </a:p>
          <a:p>
            <a:pPr eaLnBrk="1" hangingPunct="1"/>
            <a:endParaRPr lang="nl-NL" altLang="nl-NL" dirty="0"/>
          </a:p>
          <a:p>
            <a:pPr eaLnBrk="1" hangingPunct="1"/>
            <a:r>
              <a:rPr lang="nl-NL" altLang="nl-NL" dirty="0"/>
              <a:t>Vraag naar dingen die je niet begrijpt.</a:t>
            </a:r>
          </a:p>
          <a:p>
            <a:pPr eaLnBrk="1" hangingPunct="1"/>
            <a:endParaRPr lang="nl-NL" altLang="nl-NL" dirty="0"/>
          </a:p>
          <a:p>
            <a:pPr eaLnBrk="1" hangingPunct="1"/>
            <a:r>
              <a:rPr lang="nl-NL" altLang="nl-NL" dirty="0"/>
              <a:t>Herhaal kort wat er gezegd is.</a:t>
            </a:r>
          </a:p>
          <a:p>
            <a:pPr eaLnBrk="1" hangingPunct="1"/>
            <a:endParaRPr lang="nl-NL" altLang="nl-NL" dirty="0"/>
          </a:p>
          <a:p>
            <a:pPr eaLnBrk="1" hangingPunct="1"/>
            <a:r>
              <a:rPr lang="nl-NL" altLang="nl-NL" dirty="0"/>
              <a:t>Geef je eigen mening en/of gevoel.</a:t>
            </a:r>
          </a:p>
          <a:p>
            <a:pPr eaLnBrk="1" hangingPunct="1"/>
            <a:endParaRPr lang="nl-NL" altLang="nl-NL" dirty="0"/>
          </a:p>
          <a:p>
            <a:pPr eaLnBrk="1" hangingPunct="1"/>
            <a:r>
              <a:rPr lang="nl-NL" altLang="nl-NL" dirty="0"/>
              <a:t>Let op de reactie van de ander.</a:t>
            </a:r>
          </a:p>
        </p:txBody>
      </p:sp>
      <p:pic>
        <p:nvPicPr>
          <p:cNvPr id="19460" name="Picture 5">
            <a:extLst>
              <a:ext uri="{FF2B5EF4-FFF2-40B4-BE49-F238E27FC236}">
                <a16:creationId xmlns:a16="http://schemas.microsoft.com/office/drawing/2014/main" id="{1EF11AC6-109D-4A78-893E-4884CE7B37E7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3575" y="1713334"/>
            <a:ext cx="4392613" cy="3132138"/>
          </a:xfr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88063715-63E5-42DC-BB81-86A2B2302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 sz="4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Opdracht</a:t>
            </a:r>
            <a:endParaRPr lang="nl-NL" altLang="nl-NL" sz="400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5997976-0642-4C9A-9BC5-45F5929344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nl-NL" altLang="nl-NL" dirty="0">
              <a:latin typeface="Comic Sans MS" panose="030F0702030302020204" pitchFamily="66" charset="0"/>
            </a:endParaRPr>
          </a:p>
          <a:p>
            <a:pPr eaLnBrk="1" hangingPunct="1"/>
            <a:r>
              <a:rPr lang="nl-NL" altLang="nl-NL" dirty="0"/>
              <a:t>Beschrijf een situatie waarin het gelukt is om wel te luisteren en een situatie waarin het evt. niet gelukt is om te luisteren.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2">
                    <a:lumMod val="75000"/>
                  </a:schemeClr>
                </a:solidFill>
              </a:rPr>
              <a:t>Aan de slag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DFAFE3F-8F0C-4628-BEBB-9A8C1B830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CCBB0D1F-D3D0-463D-8659-645CA2DAF674}"/>
              </a:ext>
            </a:extLst>
          </p:cNvPr>
          <p:cNvSpPr txBox="1"/>
          <p:nvPr/>
        </p:nvSpPr>
        <p:spPr>
          <a:xfrm>
            <a:off x="532435" y="1210624"/>
            <a:ext cx="6975676" cy="53860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3200" dirty="0">
                <a:latin typeface="Calibri" panose="020F0502020204030204" pitchFamily="34" charset="0"/>
                <a:cs typeface="Calibri" panose="020F0502020204030204" pitchFamily="34" charset="0"/>
              </a:rPr>
              <a:t>De opdracht die centraal staat is het</a:t>
            </a:r>
          </a:p>
          <a:p>
            <a:pPr algn="ctr"/>
            <a:r>
              <a:rPr lang="nl-NL" sz="3200" b="1" dirty="0">
                <a:latin typeface="Calibri" panose="020F0502020204030204" pitchFamily="34" charset="0"/>
                <a:cs typeface="Calibri" panose="020F0502020204030204" pitchFamily="34" charset="0"/>
              </a:rPr>
              <a:t>Voeren van een adviesgesprek</a:t>
            </a:r>
          </a:p>
          <a:p>
            <a:pPr algn="ctr"/>
            <a:endParaRPr lang="nl-N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l-NL" sz="2800" dirty="0">
                <a:latin typeface="Calibri" panose="020F0502020204030204" pitchFamily="34" charset="0"/>
                <a:cs typeface="Calibri" panose="020F0502020204030204" pitchFamily="34" charset="0"/>
              </a:rPr>
              <a:t>Individueel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l-NL" sz="2800" dirty="0">
                <a:latin typeface="Calibri" panose="020F0502020204030204" pitchFamily="34" charset="0"/>
                <a:cs typeface="Calibri" panose="020F0502020204030204" pitchFamily="34" charset="0"/>
              </a:rPr>
              <a:t>Gekoppeld aan IO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l-NL" sz="2800" b="1" dirty="0">
                <a:latin typeface="Calibri" panose="020F0502020204030204" pitchFamily="34" charset="0"/>
                <a:cs typeface="Calibri" panose="020F0502020204030204" pitchFamily="34" charset="0"/>
              </a:rPr>
              <a:t>Iedere week tijd voor folders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l-NL" sz="2800" dirty="0">
                <a:latin typeface="Calibri" panose="020F0502020204030204" pitchFamily="34" charset="0"/>
                <a:cs typeface="Calibri" panose="020F0502020204030204" pitchFamily="34" charset="0"/>
              </a:rPr>
              <a:t>Als je 3 of 4 folders af hebt plan je een adviesgesprek bij mij in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l-NL" sz="2800" dirty="0">
                <a:latin typeface="Calibri" panose="020F0502020204030204" pitchFamily="34" charset="0"/>
                <a:cs typeface="Calibri" panose="020F0502020204030204" pitchFamily="34" charset="0"/>
              </a:rPr>
              <a:t>Adviesgesprekken in de weken na de vakantie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l-NL" sz="2800" dirty="0">
                <a:latin typeface="Calibri" panose="020F0502020204030204" pitchFamily="34" charset="0"/>
                <a:cs typeface="Calibri" panose="020F0502020204030204" pitchFamily="34" charset="0"/>
              </a:rPr>
              <a:t>Beoordeling adviesgesprek </a:t>
            </a:r>
            <a:r>
              <a:rPr lang="nl-NL" sz="28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Beoordelingsformulier IO 3 N3</a:t>
            </a:r>
            <a:endParaRPr lang="nl-N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519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Terugblik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Zijn de leerdoelen behaald?</a:t>
            </a:r>
          </a:p>
          <a:p>
            <a:endParaRPr lang="nl-NL" dirty="0"/>
          </a:p>
          <a:p>
            <a:r>
              <a:rPr lang="nl-NL" dirty="0"/>
              <a:t>Is de opdracht duidelijk?</a:t>
            </a:r>
          </a:p>
          <a:p>
            <a:endParaRPr lang="nl-NL" dirty="0"/>
          </a:p>
          <a:p>
            <a:r>
              <a:rPr lang="nl-NL" dirty="0"/>
              <a:t>Nog een tip voor de volgende les?</a:t>
            </a:r>
          </a:p>
        </p:txBody>
      </p:sp>
    </p:spTree>
    <p:extLst>
      <p:ext uri="{BB962C8B-B14F-4D97-AF65-F5344CB8AC3E}">
        <p14:creationId xmlns:p14="http://schemas.microsoft.com/office/powerpoint/2010/main" val="91468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>
                <a:solidFill>
                  <a:schemeClr val="accent2">
                    <a:lumMod val="75000"/>
                  </a:schemeClr>
                </a:solidFill>
              </a:rPr>
              <a:t>Inhoud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6000" y="1728000"/>
            <a:ext cx="9036000" cy="4351338"/>
          </a:xfrm>
        </p:spPr>
        <p:txBody>
          <a:bodyPr>
            <a:normAutofit/>
          </a:bodyPr>
          <a:lstStyle/>
          <a:p>
            <a:pPr indent="0">
              <a:buNone/>
            </a:pPr>
            <a:br>
              <a:rPr lang="nl-NL" dirty="0"/>
            </a:b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9E8BC79-695C-40DA-8AF6-A9B661D8CEBF}"/>
              </a:ext>
            </a:extLst>
          </p:cNvPr>
          <p:cNvSpPr txBox="1"/>
          <p:nvPr/>
        </p:nvSpPr>
        <p:spPr>
          <a:xfrm>
            <a:off x="1347702" y="2225711"/>
            <a:ext cx="4411175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/>
              <a:t>Het adviesgesprek en draagvlak creëren </a:t>
            </a:r>
          </a:p>
          <a:p>
            <a:endParaRPr lang="nl-NL" sz="2400" dirty="0"/>
          </a:p>
          <a:p>
            <a:r>
              <a:rPr lang="nl-NL" sz="2400" dirty="0"/>
              <a:t>Luisteren</a:t>
            </a:r>
          </a:p>
          <a:p>
            <a:endParaRPr lang="nl-NL" sz="2400" dirty="0"/>
          </a:p>
          <a:p>
            <a:r>
              <a:rPr lang="nl-NL" sz="2400" dirty="0"/>
              <a:t>Werken aan folders</a:t>
            </a:r>
          </a:p>
        </p:txBody>
      </p:sp>
    </p:spTree>
    <p:extLst>
      <p:ext uri="{BB962C8B-B14F-4D97-AF65-F5344CB8AC3E}">
        <p14:creationId xmlns:p14="http://schemas.microsoft.com/office/powerpoint/2010/main" val="1233609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>
                <a:solidFill>
                  <a:schemeClr val="accent2">
                    <a:lumMod val="75000"/>
                  </a:schemeClr>
                </a:solidFill>
              </a:rPr>
              <a:t>Leerdoelen vandaag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6000" y="1844863"/>
            <a:ext cx="9742238" cy="2669264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dirty="0"/>
              <a:t>Je kan uitleggen wat adviseren is</a:t>
            </a:r>
          </a:p>
          <a:p>
            <a:endParaRPr lang="nl-NL" dirty="0"/>
          </a:p>
          <a:p>
            <a:r>
              <a:rPr lang="nl-NL" dirty="0"/>
              <a:t>Je weet hoe je een adviesgesprek op moet bouwen</a:t>
            </a:r>
          </a:p>
          <a:p>
            <a:endParaRPr lang="nl-NL" dirty="0"/>
          </a:p>
          <a:p>
            <a:r>
              <a:rPr lang="nl-NL" dirty="0"/>
              <a:t>Je weet wat belangrijk is bij goed luisteren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9441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AD81F2-3E4B-4407-8370-F4672D7D1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2">
                    <a:lumMod val="75000"/>
                  </a:schemeClr>
                </a:solidFill>
              </a:rPr>
              <a:t>Wat is adviseren?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657558-6E3B-4BE1-BCE4-6EEA6BA24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accent2">
                    <a:lumMod val="75000"/>
                  </a:schemeClr>
                </a:solidFill>
              </a:rPr>
              <a:t>Helpen om keuzes te maken</a:t>
            </a:r>
          </a:p>
          <a:p>
            <a:endParaRPr lang="nl-NL" dirty="0"/>
          </a:p>
          <a:p>
            <a:r>
              <a:rPr lang="nl-NL" dirty="0"/>
              <a:t>Gevraagd/ongevraagd</a:t>
            </a:r>
          </a:p>
          <a:p>
            <a:r>
              <a:rPr lang="nl-NL" dirty="0"/>
              <a:t>Verplaats je in de ander</a:t>
            </a:r>
          </a:p>
          <a:p>
            <a:r>
              <a:rPr lang="nl-NL" dirty="0"/>
              <a:t>Niet dwingend maar leg uit</a:t>
            </a:r>
          </a:p>
          <a:p>
            <a:r>
              <a:rPr lang="nl-NL" dirty="0"/>
              <a:t>Geef ruimte om keuze maken</a:t>
            </a:r>
          </a:p>
          <a:p>
            <a:r>
              <a:rPr lang="nl-NL" dirty="0"/>
              <a:t>Wees eerlijk</a:t>
            </a:r>
          </a:p>
        </p:txBody>
      </p:sp>
      <p:pic>
        <p:nvPicPr>
          <p:cNvPr id="1026" name="Picture 2" descr="Image result for advising cartoon">
            <a:extLst>
              <a:ext uri="{FF2B5EF4-FFF2-40B4-BE49-F238E27FC236}">
                <a16:creationId xmlns:a16="http://schemas.microsoft.com/office/drawing/2014/main" id="{75BED7DD-71DC-4498-8C4A-59619EB1C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395" y="315290"/>
            <a:ext cx="4124325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5621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81B53-8712-49FA-A4F6-D7A516928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l-NL" dirty="0">
                <a:solidFill>
                  <a:schemeClr val="accent2">
                    <a:lumMod val="75000"/>
                  </a:schemeClr>
                </a:solidFill>
              </a:rPr>
              <a:t>Opbouw van een goed adviesgesprek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25FB9A-9248-401F-A284-C9FAA96F1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>
              <a:buNone/>
            </a:pPr>
            <a:endParaRPr lang="nl-NL" sz="3200" dirty="0"/>
          </a:p>
          <a:p>
            <a:pPr marL="514350" indent="-514350">
              <a:buFont typeface="+mj-lt"/>
              <a:buAutoNum type="arabicPeriod"/>
            </a:pPr>
            <a:r>
              <a:rPr lang="nl-NL" sz="3200" b="1" dirty="0"/>
              <a:t>Voorbereiding</a:t>
            </a:r>
            <a:r>
              <a:rPr lang="nl-NL" sz="3200" dirty="0"/>
              <a:t> : Verdiepen vak inhoud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3200" b="1" dirty="0"/>
              <a:t>Inleiding gesprek</a:t>
            </a:r>
            <a:r>
              <a:rPr lang="nl-NL" sz="3200" dirty="0"/>
              <a:t>: Vragen stellen, vooral luisteren. Probleemanalyse. LSD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3200" b="1" dirty="0"/>
              <a:t>Kern</a:t>
            </a:r>
            <a:r>
              <a:rPr lang="nl-NL" sz="3200" dirty="0"/>
              <a:t>: Advies geven. Vragen stellen, luisteren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3200" b="1" dirty="0"/>
              <a:t>Afronden</a:t>
            </a:r>
            <a:r>
              <a:rPr lang="nl-NL" sz="3200" dirty="0"/>
              <a:t>:  Niet overvallen, samenvatten, herhaal conclusies en advies.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3200" b="1" dirty="0"/>
              <a:t>Nagesprek</a:t>
            </a:r>
            <a:r>
              <a:rPr lang="nl-NL" sz="3200" dirty="0"/>
              <a:t>: Vraag of het advies de vraag beantwoord.</a:t>
            </a:r>
          </a:p>
          <a:p>
            <a:pPr indent="0">
              <a:buNone/>
            </a:pPr>
            <a:endParaRPr lang="nl-NL" sz="3200" dirty="0"/>
          </a:p>
          <a:p>
            <a:pPr marL="514350" indent="-514350">
              <a:buFont typeface="+mj-lt"/>
              <a:buAutoNum type="arabicPeriod"/>
            </a:pPr>
            <a:endParaRPr lang="nl-NL" sz="3200" dirty="0"/>
          </a:p>
          <a:p>
            <a:pPr marL="514350" indent="-514350">
              <a:buFont typeface="+mj-lt"/>
              <a:buAutoNum type="arabicPeriod"/>
            </a:pPr>
            <a:endParaRPr lang="nl-NL" sz="3200" dirty="0"/>
          </a:p>
          <a:p>
            <a:pPr marL="514350" indent="-514350">
              <a:buFont typeface="+mj-lt"/>
              <a:buAutoNum type="arabicPeriod"/>
            </a:pP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3524267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C14555-D940-4609-855D-FAA395545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Luisteren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5A8D081-FD71-45BF-91DA-0CE5BB51B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691" y="1774299"/>
            <a:ext cx="8550410" cy="4351338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nl-NL" b="1" dirty="0"/>
              <a:t>Luisteren doe je met je</a:t>
            </a:r>
          </a:p>
          <a:p>
            <a:r>
              <a:rPr lang="nl-NL" dirty="0"/>
              <a:t>Oren</a:t>
            </a:r>
          </a:p>
          <a:p>
            <a:r>
              <a:rPr lang="nl-NL" dirty="0"/>
              <a:t>Lichaamshouding </a:t>
            </a:r>
          </a:p>
          <a:p>
            <a:endParaRPr lang="nl-NL" dirty="0"/>
          </a:p>
          <a:p>
            <a:endParaRPr lang="nl-NL" dirty="0"/>
          </a:p>
          <a:p>
            <a:pPr indent="0">
              <a:buNone/>
            </a:pPr>
            <a:r>
              <a:rPr lang="nl-NL" dirty="0"/>
              <a:t> </a:t>
            </a:r>
            <a:r>
              <a:rPr lang="nl-NL" b="1" dirty="0"/>
              <a:t>Aandachtspunten</a:t>
            </a:r>
            <a:r>
              <a:rPr lang="nl-NL" dirty="0"/>
              <a:t> zijn:</a:t>
            </a:r>
          </a:p>
          <a:p>
            <a:endParaRPr lang="nl-NL" dirty="0"/>
          </a:p>
          <a:p>
            <a:r>
              <a:rPr lang="nl-NL" dirty="0"/>
              <a:t>de woorden (wat zegt iemand letterlijk?)</a:t>
            </a:r>
          </a:p>
          <a:p>
            <a:r>
              <a:rPr lang="nl-NL" dirty="0"/>
              <a:t>de manier waarop de ander de woorden uitspreekt (toon, volume, kracht)</a:t>
            </a:r>
          </a:p>
          <a:p>
            <a:r>
              <a:rPr lang="nl-NL" dirty="0"/>
              <a:t>de houding, gebarentaal, gezichtsexpressie</a:t>
            </a:r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39FC2ADE-78B8-4F52-B03A-77A64F4EA2A4}"/>
              </a:ext>
            </a:extLst>
          </p:cNvPr>
          <p:cNvSpPr/>
          <p:nvPr/>
        </p:nvSpPr>
        <p:spPr>
          <a:xfrm>
            <a:off x="3048000" y="26903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nl-NL" dirty="0"/>
          </a:p>
        </p:txBody>
      </p:sp>
      <p:pic>
        <p:nvPicPr>
          <p:cNvPr id="5" name="Picture 5" descr="luisteren1">
            <a:hlinkClick r:id="rId3"/>
            <a:extLst>
              <a:ext uri="{FF2B5EF4-FFF2-40B4-BE49-F238E27FC236}">
                <a16:creationId xmlns:a16="http://schemas.microsoft.com/office/drawing/2014/main" id="{6F3A4036-862A-49A4-8010-F0276B490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421" y="320347"/>
            <a:ext cx="4310484" cy="222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170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FF8818-5E8A-44BA-B0F0-EBA5AC7FA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6FE79F-4B84-4ED1-BF84-13702607D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Monty Python: The true story behind the 'Dead Parrot Sketch' | Dangerous  Minds">
            <a:hlinkClick r:id="rId2"/>
            <a:extLst>
              <a:ext uri="{FF2B5EF4-FFF2-40B4-BE49-F238E27FC236}">
                <a16:creationId xmlns:a16="http://schemas.microsoft.com/office/drawing/2014/main" id="{52C0435F-ED36-4B9F-8C8E-E5C9D9D1D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532" y="576000"/>
            <a:ext cx="8245338" cy="5965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926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CB85513-8E66-4946-AAB7-B86037FEE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Territorium van Hall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BEE093D-0687-4689-82C3-E3D737CA27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 dirty="0"/>
              <a:t>Intieme zone</a:t>
            </a:r>
            <a:br>
              <a:rPr lang="nl-NL" altLang="nl-NL" dirty="0"/>
            </a:br>
            <a:r>
              <a:rPr lang="nl-NL" altLang="nl-NL" dirty="0"/>
              <a:t>0-45</a:t>
            </a:r>
          </a:p>
          <a:p>
            <a:r>
              <a:rPr lang="nl-NL" altLang="nl-NL" dirty="0"/>
              <a:t>persoonlijke zone</a:t>
            </a:r>
            <a:br>
              <a:rPr lang="nl-NL" altLang="nl-NL" dirty="0"/>
            </a:br>
            <a:r>
              <a:rPr lang="nl-NL" altLang="nl-NL" dirty="0"/>
              <a:t>45-120</a:t>
            </a:r>
          </a:p>
          <a:p>
            <a:r>
              <a:rPr lang="nl-NL" altLang="nl-NL" dirty="0"/>
              <a:t>sociale zone</a:t>
            </a:r>
            <a:br>
              <a:rPr lang="nl-NL" altLang="nl-NL" dirty="0"/>
            </a:br>
            <a:r>
              <a:rPr lang="nl-NL" altLang="nl-NL" dirty="0"/>
              <a:t>120-360</a:t>
            </a:r>
          </a:p>
          <a:p>
            <a:r>
              <a:rPr lang="nl-NL" altLang="nl-NL" dirty="0"/>
              <a:t>publieke zone</a:t>
            </a:r>
            <a:br>
              <a:rPr lang="nl-NL" altLang="nl-NL" dirty="0"/>
            </a:br>
            <a:r>
              <a:rPr lang="nl-NL" altLang="nl-NL" dirty="0"/>
              <a:t>360 - &gt;</a:t>
            </a:r>
          </a:p>
        </p:txBody>
      </p:sp>
      <p:pic>
        <p:nvPicPr>
          <p:cNvPr id="10244" name="Picture 4" descr="Territorium%20kleur">
            <a:extLst>
              <a:ext uri="{FF2B5EF4-FFF2-40B4-BE49-F238E27FC236}">
                <a16:creationId xmlns:a16="http://schemas.microsoft.com/office/drawing/2014/main" id="{3B79A528-6E67-457A-A1DC-FF2CAD7DD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200" y="1557338"/>
            <a:ext cx="3887788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7916410-2FE9-40E9-9019-F5DC1E77E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Minimaal misverstand</a:t>
            </a:r>
          </a:p>
        </p:txBody>
      </p:sp>
      <p:pic>
        <p:nvPicPr>
          <p:cNvPr id="6150" name="Picture 6" descr="medaille1a">
            <a:extLst>
              <a:ext uri="{FF2B5EF4-FFF2-40B4-BE49-F238E27FC236}">
                <a16:creationId xmlns:a16="http://schemas.microsoft.com/office/drawing/2014/main" id="{0EB16ACA-EF97-4549-9B45-F6488D972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1484313"/>
            <a:ext cx="11303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Rectangle 7">
            <a:extLst>
              <a:ext uri="{FF2B5EF4-FFF2-40B4-BE49-F238E27FC236}">
                <a16:creationId xmlns:a16="http://schemas.microsoft.com/office/drawing/2014/main" id="{59AF8449-9402-4866-8941-293754479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0" y="1412875"/>
            <a:ext cx="6408738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u="sng" dirty="0">
                <a:latin typeface="+mn-lt"/>
              </a:rPr>
              <a:t>De ene kant van de medaille: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dirty="0">
                <a:latin typeface="+mn-lt"/>
              </a:rPr>
              <a:t>Je zult de ander nooit voor 100% begrijpen</a:t>
            </a:r>
            <a:br>
              <a:rPr lang="nl-NL" altLang="nl-NL" dirty="0">
                <a:latin typeface="+mn-lt"/>
              </a:rPr>
            </a:br>
            <a:endParaRPr lang="nl-NL" altLang="nl-NL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u="sng" dirty="0">
                <a:latin typeface="+mn-lt"/>
              </a:rPr>
              <a:t>De andere kant van de medaille: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dirty="0">
                <a:latin typeface="+mn-lt"/>
              </a:rPr>
              <a:t>De ander zal jou nooit voor 100% begrijpen</a:t>
            </a:r>
          </a:p>
        </p:txBody>
      </p:sp>
      <p:pic>
        <p:nvPicPr>
          <p:cNvPr id="6152" name="Picture 8" descr="medaille1a">
            <a:extLst>
              <a:ext uri="{FF2B5EF4-FFF2-40B4-BE49-F238E27FC236}">
                <a16:creationId xmlns:a16="http://schemas.microsoft.com/office/drawing/2014/main" id="{0CA14152-B6B7-4AF1-B286-40B494DD7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3500438"/>
            <a:ext cx="11303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10">
            <a:extLst>
              <a:ext uri="{FF2B5EF4-FFF2-40B4-BE49-F238E27FC236}">
                <a16:creationId xmlns:a16="http://schemas.microsoft.com/office/drawing/2014/main" id="{63EC8FF4-0DEC-4C26-BD15-79BF721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575" y="5608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6156" name="Text Box 12">
            <a:extLst>
              <a:ext uri="{FF2B5EF4-FFF2-40B4-BE49-F238E27FC236}">
                <a16:creationId xmlns:a16="http://schemas.microsoft.com/office/drawing/2014/main" id="{02DE251C-6EB0-47D0-8287-4D20146C7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613" y="5300663"/>
            <a:ext cx="6121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dirty="0">
                <a:latin typeface="+mn-lt"/>
              </a:rPr>
              <a:t>Streef er naar zo min mogelijk misverstanden te krijgen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theme/theme1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 mbo zone.potx" id="{0BCAC3F8-4FF1-499E-BA49-5CC313878B9A}" vid="{F13681D8-602E-4945-A6E2-54F6374ECF34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</TotalTime>
  <Words>478</Words>
  <Application>Microsoft Office PowerPoint</Application>
  <PresentationFormat>Breedbeeld</PresentationFormat>
  <Paragraphs>127</Paragraphs>
  <Slides>18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Comic Sans MS</vt:lpstr>
      <vt:lpstr>Wingdings</vt:lpstr>
      <vt:lpstr>1_Kantoorthema</vt:lpstr>
      <vt:lpstr>PowerPoint-presentatie</vt:lpstr>
      <vt:lpstr>Inhoud les</vt:lpstr>
      <vt:lpstr>Leerdoelen vandaag</vt:lpstr>
      <vt:lpstr>Wat is adviseren?</vt:lpstr>
      <vt:lpstr>Opbouw van een goed adviesgesprek</vt:lpstr>
      <vt:lpstr>Luisteren</vt:lpstr>
      <vt:lpstr>PowerPoint-presentatie</vt:lpstr>
      <vt:lpstr>Territorium van Hall</vt:lpstr>
      <vt:lpstr>Minimaal misverstand</vt:lpstr>
      <vt:lpstr>Oefening </vt:lpstr>
      <vt:lpstr>PowerPoint-presentatie</vt:lpstr>
      <vt:lpstr>PowerPoint-presentatie</vt:lpstr>
      <vt:lpstr>Aanhoren en luisteren</vt:lpstr>
      <vt:lpstr>PowerPoint-presentatie</vt:lpstr>
      <vt:lpstr>LUISTEREN</vt:lpstr>
      <vt:lpstr>Opdracht</vt:lpstr>
      <vt:lpstr>Aan de slag</vt:lpstr>
      <vt:lpstr>Terugblik 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Jacobien Dijkstra</dc:creator>
  <cp:lastModifiedBy>Nikki Pots</cp:lastModifiedBy>
  <cp:revision>60</cp:revision>
  <dcterms:created xsi:type="dcterms:W3CDTF">2019-01-07T15:09:09Z</dcterms:created>
  <dcterms:modified xsi:type="dcterms:W3CDTF">2021-03-18T13:19:41Z</dcterms:modified>
</cp:coreProperties>
</file>